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61" r:id="rId2"/>
    <p:sldId id="256" r:id="rId3"/>
    <p:sldId id="257" r:id="rId4"/>
    <p:sldId id="262" r:id="rId5"/>
    <p:sldId id="258" r:id="rId6"/>
    <p:sldId id="259"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49" autoAdjust="0"/>
    <p:restoredTop sz="94660"/>
  </p:normalViewPr>
  <p:slideViewPr>
    <p:cSldViewPr>
      <p:cViewPr varScale="1">
        <p:scale>
          <a:sx n="69" d="100"/>
          <a:sy n="69" d="100"/>
        </p:scale>
        <p:origin x="-53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4100"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BEC8D51F-3515-45C3-91AE-67A33D1AAB9D}"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91862A6-01CF-4D26-A4CC-0E06DDA58CE3}" type="slidenum">
              <a:rPr lang="en-US"/>
              <a:pPr/>
              <a:t>3</a:t>
            </a:fld>
            <a:endParaRPr lang="en-US"/>
          </a:p>
        </p:txBody>
      </p:sp>
      <p:sp>
        <p:nvSpPr>
          <p:cNvPr id="5122" name="Rectangle 2"/>
          <p:cNvSpPr>
            <a:spLocks noRot="1" noChangeArrowheads="1" noTextEdit="1"/>
          </p:cNvSpPr>
          <p:nvPr>
            <p:ph type="sldImg"/>
          </p:nvPr>
        </p:nvSpPr>
        <p:spPr>
          <a:ln/>
        </p:spPr>
      </p:sp>
      <p:sp>
        <p:nvSpPr>
          <p:cNvPr id="5123" name="Rectangle 3"/>
          <p:cNvSpPr>
            <a:spLocks noGrp="1" noChangeArrowheads="1"/>
          </p:cNvSpPr>
          <p:nvPr>
            <p:ph type="body" idx="1"/>
          </p:nvPr>
        </p:nvSpPr>
        <p:spPr/>
        <p:txBody>
          <a:bodyPr/>
          <a:lstStyle/>
          <a:p>
            <a:r>
              <a:rPr lang="en-US"/>
              <a:t>In </a:t>
            </a:r>
            <a:r>
              <a:rPr lang="en-US" i="1"/>
              <a:t>Wooded Mountains at Dusk</a:t>
            </a:r>
            <a:r>
              <a:rPr lang="en-US"/>
              <a:t>, the artist depicted himself as a wandering pilgrim seated beneath a natural rock bridge:</a:t>
            </a:r>
          </a:p>
          <a:p>
            <a:r>
              <a:rPr lang="en-US"/>
              <a:t>I want to go further,</a:t>
            </a:r>
            <a:br>
              <a:rPr lang="en-US"/>
            </a:br>
            <a:r>
              <a:rPr lang="en-US"/>
              <a:t>But my legs are bruised and scratched.</a:t>
            </a:r>
            <a:br>
              <a:rPr lang="en-US"/>
            </a:br>
            <a:r>
              <a:rPr lang="en-US"/>
              <a:t>The bony rocks appear chiseled,</a:t>
            </a:r>
            <a:br>
              <a:rPr lang="en-US"/>
            </a:br>
            <a:r>
              <a:rPr lang="en-US"/>
              <a:t>The pines look as if they had been dyed.</a:t>
            </a:r>
            <a:br>
              <a:rPr lang="en-US"/>
            </a:br>
            <a:r>
              <a:rPr lang="en-US"/>
              <a:t>Sitting down, I feel like a small bird,</a:t>
            </a:r>
            <a:br>
              <a:rPr lang="en-US"/>
            </a:br>
            <a:r>
              <a:rPr lang="en-US"/>
              <a:t>As I look out at the crowd of peaks gathered before me.</a:t>
            </a:r>
            <a:br>
              <a:rPr lang="en-US"/>
            </a:br>
            <a:r>
              <a:rPr lang="en-US"/>
              <a:t>Having ascended the heights to the brink of the abyss,</a:t>
            </a:r>
            <a:br>
              <a:rPr lang="en-US"/>
            </a:br>
            <a:r>
              <a:rPr lang="en-US"/>
              <a:t>I hold fast and ponder the need to sincerely face criticism.</a:t>
            </a:r>
            <a:br>
              <a:rPr lang="en-US"/>
            </a:br>
            <a:r>
              <a:rPr lang="en-US"/>
              <a:t>Wherever a road ends, I will set myself down,</a:t>
            </a:r>
            <a:br>
              <a:rPr lang="en-US"/>
            </a:br>
            <a:r>
              <a:rPr lang="en-US"/>
              <a:t>Wherever a source opens, I will build a temple.</a:t>
            </a:r>
            <a:br>
              <a:rPr lang="en-US"/>
            </a:br>
            <a:r>
              <a:rPr lang="en-US"/>
              <a:t>All this suffices to nourish my eyes,</a:t>
            </a:r>
            <a:br>
              <a:rPr lang="en-US"/>
            </a:br>
            <a:r>
              <a:rPr lang="en-US"/>
              <a:t>And rest my feet.</a:t>
            </a:r>
          </a:p>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C22042D-2D65-475B-A315-C5B56E42AB99}" type="slidenum">
              <a:rPr lang="en-US"/>
              <a:pPr/>
              <a:t>15</a:t>
            </a:fld>
            <a:endParaRPr lang="en-US"/>
          </a:p>
        </p:txBody>
      </p:sp>
      <p:sp>
        <p:nvSpPr>
          <p:cNvPr id="28674" name="Rectangle 2"/>
          <p:cNvSpPr>
            <a:spLocks noRot="1" noChangeArrowheads="1" noTextEdit="1"/>
          </p:cNvSpPr>
          <p:nvPr>
            <p:ph type="sldImg"/>
          </p:nvPr>
        </p:nvSpPr>
        <p:spPr>
          <a:ln/>
        </p:spPr>
      </p:sp>
      <p:sp>
        <p:nvSpPr>
          <p:cNvPr id="28675" name="Rectangle 3"/>
          <p:cNvSpPr>
            <a:spLocks noGrp="1" noChangeArrowheads="1"/>
          </p:cNvSpPr>
          <p:nvPr>
            <p:ph type="body" idx="1"/>
          </p:nvPr>
        </p:nvSpPr>
        <p:spPr/>
        <p:txBody>
          <a:bodyPr/>
          <a:lstStyle/>
          <a:p>
            <a:pPr>
              <a:spcBef>
                <a:spcPct val="0"/>
              </a:spcBef>
            </a:pPr>
            <a:r>
              <a:rPr lang="en-US"/>
              <a:t>Tutored in painting by his grandfather Wang Shimin (1592–1680), Wang Yuanqi followed the lead of Dong Qichang (1555–1636), the first artist to transform landscape structure in painting by means of abstract compositional movements known as "breath force" (</a:t>
            </a:r>
            <a:r>
              <a:rPr lang="en-US" i="1"/>
              <a:t>qishi</a:t>
            </a:r>
            <a:r>
              <a:rPr lang="en-US"/>
              <a:t>). Inspired by the archaic convention of ringed mountain motifs in the engraving, Wang Yuanqi created "dragon veins" (</a:t>
            </a:r>
            <a:r>
              <a:rPr lang="en-US" i="1"/>
              <a:t>longmo</a:t>
            </a:r>
            <a:r>
              <a:rPr lang="en-US"/>
              <a:t>), through which the cosmic "breath force" vigorously flows. Calligraphic brush formulas suddenly become torrents of writhing, churning rock forms, rising and falling like waves.</a:t>
            </a:r>
          </a:p>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7C4B4B4-96DF-4B5C-A76E-CE65B20C2A46}" type="slidenum">
              <a:rPr lang="en-US"/>
              <a:pPr/>
              <a:t>16</a:t>
            </a:fld>
            <a:endParaRPr lang="en-US"/>
          </a:p>
        </p:txBody>
      </p:sp>
      <p:sp>
        <p:nvSpPr>
          <p:cNvPr id="30722" name="Rectangle 2"/>
          <p:cNvSpPr>
            <a:spLocks noRot="1" noChangeArrowheads="1" noTextEdit="1"/>
          </p:cNvSpPr>
          <p:nvPr>
            <p:ph type="sldImg"/>
          </p:nvPr>
        </p:nvSpPr>
        <p:spPr>
          <a:ln/>
        </p:spPr>
      </p:sp>
      <p:sp>
        <p:nvSpPr>
          <p:cNvPr id="30723" name="Rectangle 3"/>
          <p:cNvSpPr>
            <a:spLocks noGrp="1" noChangeArrowheads="1"/>
          </p:cNvSpPr>
          <p:nvPr>
            <p:ph type="body" idx="1"/>
          </p:nvPr>
        </p:nvSpPr>
        <p:spPr/>
        <p:txBody>
          <a:bodyPr/>
          <a:lstStyle/>
          <a:p>
            <a:r>
              <a:rPr lang="en-US"/>
              <a:t>A Chinese master would have followed this sketch in transferring the image to this large silk scroll, expertly employing light and dark shading to model the facial features. The figure's left hand is much less naturalistically rendered and was probably painted by an assistant, while the details of costume and weaponry may have been assigned to apprentices. Note that as a result of this workshop process, a small area of silk at the base of the figure's neck has been left unpainted.</a:t>
            </a:r>
          </a:p>
          <a:p>
            <a:r>
              <a:rPr lang="en-US"/>
              <a:t>The poem inscribed in both Chinese and Manchu above the painting lauds Zhanyinbao's valor in combating nomadic rebels in the desert wastes of Central Asia:</a:t>
            </a:r>
          </a:p>
          <a:p>
            <a:endParaRPr lang="en-US"/>
          </a:p>
          <a:p>
            <a:r>
              <a:rPr lang="en-US"/>
              <a:t>Barehanded he rode the giant whale,</a:t>
            </a:r>
            <a:br>
              <a:rPr lang="en-US"/>
            </a:br>
            <a:r>
              <a:rPr lang="en-US"/>
              <a:t>Capturing Weinuo in battle.</a:t>
            </a:r>
            <a:br>
              <a:rPr lang="en-US"/>
            </a:br>
            <a:r>
              <a:rPr lang="en-US"/>
              <a:t>The bandits' heads were strung together</a:t>
            </a:r>
            <a:br>
              <a:rPr lang="en-US"/>
            </a:br>
            <a:r>
              <a:rPr lang="en-US"/>
              <a:t>The length of his long lance.</a:t>
            </a:r>
            <a:br>
              <a:rPr lang="en-US"/>
            </a:br>
            <a:r>
              <a:rPr lang="en-US"/>
              <a:t>With both hands he held open the declaration of war</a:t>
            </a:r>
            <a:br>
              <a:rPr lang="en-US"/>
            </a:br>
            <a:r>
              <a:rPr lang="en-US"/>
              <a:t>All the way to Balikun [in Xinjiang Province].</a:t>
            </a:r>
            <a:br>
              <a:rPr lang="en-US"/>
            </a:br>
            <a:r>
              <a:rPr lang="en-US"/>
              <a:t>Without [even pausing] to comb his horse's mane,</a:t>
            </a:r>
            <a:br>
              <a:rPr lang="en-US"/>
            </a:br>
            <a:r>
              <a:rPr lang="en-US"/>
              <a:t>He returned and reported to his commander. </a:t>
            </a:r>
          </a:p>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2A609AF-FFDE-4DD1-B01B-0D4794BAECD3}" type="slidenum">
              <a:rPr lang="en-US"/>
              <a:pPr/>
              <a:t>17</a:t>
            </a:fld>
            <a:endParaRPr lang="en-US"/>
          </a:p>
        </p:txBody>
      </p:sp>
      <p:sp>
        <p:nvSpPr>
          <p:cNvPr id="38914" name="Rectangle 2"/>
          <p:cNvSpPr>
            <a:spLocks noRot="1" noChangeArrowheads="1" noTextEdit="1"/>
          </p:cNvSpPr>
          <p:nvPr>
            <p:ph type="sldImg"/>
          </p:nvPr>
        </p:nvSpPr>
        <p:spPr>
          <a:ln/>
        </p:spPr>
      </p:sp>
      <p:sp>
        <p:nvSpPr>
          <p:cNvPr id="38915" name="Rectangle 3"/>
          <p:cNvSpPr>
            <a:spLocks noGrp="1" noChangeArrowheads="1"/>
          </p:cNvSpPr>
          <p:nvPr>
            <p:ph type="body" idx="1"/>
          </p:nvPr>
        </p:nvSpPr>
        <p:spPr/>
        <p:txBody>
          <a:bodyPr/>
          <a:lstStyle/>
          <a:p>
            <a:pPr>
              <a:lnSpc>
                <a:spcPct val="80000"/>
              </a:lnSpc>
            </a:pPr>
            <a:r>
              <a:rPr lang="en-US" sz="800" b="1"/>
              <a:t>The Qianlong Emperor's Southern Inspection Tour, Scroll Six: Entering Suzhou and the Grand Canal</a:t>
            </a:r>
            <a:r>
              <a:rPr lang="en-US" sz="800"/>
              <a:t>, Qing dynasty (1644–1911), dated 1770</a:t>
            </a:r>
            <a:br>
              <a:rPr lang="en-US" sz="800"/>
            </a:br>
            <a:r>
              <a:rPr lang="en-US" sz="800"/>
              <a:t>Xu Yang (Chinese, active ca. 1750–76)</a:t>
            </a:r>
            <a:br>
              <a:rPr lang="en-US" sz="800"/>
            </a:br>
            <a:r>
              <a:rPr lang="en-US" sz="800"/>
              <a:t>Handscroll; ink and color on silk 27 1/8 x 784 1/2 in. (168.8 x 1994 cm)</a:t>
            </a:r>
            <a:br>
              <a:rPr lang="en-US" sz="800"/>
            </a:br>
            <a:r>
              <a:rPr lang="en-US" sz="800"/>
              <a:t>Inscribed by Yu Minzhong (1714–1780)</a:t>
            </a:r>
            <a:br>
              <a:rPr lang="en-US" sz="800"/>
            </a:br>
            <a:r>
              <a:rPr lang="en-US" sz="800"/>
              <a:t>Purchase, The Dillon Fund Gift, 1988 (1988.350)</a:t>
            </a:r>
          </a:p>
          <a:p>
            <a:pPr>
              <a:lnSpc>
                <a:spcPct val="80000"/>
              </a:lnSpc>
            </a:pPr>
            <a:r>
              <a:rPr lang="en-US" sz="800"/>
              <a:t>The court painter Xu Yang, a native of Suzhou, was commissioned by the Qianlong emperor (r. 1736–95) to record in twelve monumental handscrolls the emperor's historic 1751 tour of southern China. This scroll, the longest of the twelve, chronicles the lavish pageantry of the emperor's arrival in Suzhou.</a:t>
            </a:r>
          </a:p>
          <a:p>
            <a:pPr>
              <a:lnSpc>
                <a:spcPct val="80000"/>
              </a:lnSpc>
            </a:pPr>
            <a:r>
              <a:rPr lang="en-US" sz="800"/>
              <a:t>The careful attention to detail offers a rare opportunity to observe the daily life and activities of an eighteenth-century Chinese city. People, residences, shops, famous temples, and renowned scenic gardens and sites reflect the artist's intimate knowledge and love of his hometown. The influence of Western art on court taste is evident in the use of perspective and foreshortening in architectural details.</a:t>
            </a:r>
          </a:p>
          <a:p>
            <a:pPr>
              <a:lnSpc>
                <a:spcPct val="80000"/>
              </a:lnSpc>
            </a:pPr>
            <a:r>
              <a:rPr lang="en-US" sz="800"/>
              <a:t>Grand Secretary Yu Minzhong inscribed the beginning of the painting with a poem about Suzhou composed by the Qianlong emperor. Palace archives reveal that Xu Yang began a draft of this set of scrolls in 1764 and completed the silk version in time for the emperor's sixtieth birthday, in 1770.</a:t>
            </a:r>
          </a:p>
          <a:p>
            <a:pPr>
              <a:lnSpc>
                <a:spcPct val="80000"/>
              </a:lnSpc>
            </a:pPr>
            <a:r>
              <a:rPr lang="en-US" sz="800"/>
              <a:t>[Detail 1:]</a:t>
            </a:r>
          </a:p>
          <a:p>
            <a:pPr>
              <a:lnSpc>
                <a:spcPct val="80000"/>
              </a:lnSpc>
            </a:pPr>
            <a:r>
              <a:rPr lang="en-US" sz="800"/>
              <a:t>Along the near shore of the Grand Canal is a shop selling furniture, a stand for dumplings, and a backstage view of a theatrical performance. Officials or wealthy residents often sponsored outdoor theatrical performances on elaborate temporary stages to welcome the emperor. Here, the artist provides a glimpse behind one such stage, where props are readied and actors change hurriedly for their appearance in the next scene.</a:t>
            </a:r>
          </a:p>
          <a:p>
            <a:pPr>
              <a:lnSpc>
                <a:spcPct val="80000"/>
              </a:lnSpc>
            </a:pPr>
            <a:r>
              <a:rPr lang="en-US" sz="800"/>
              <a:t>[Detail 2:]</a:t>
            </a:r>
          </a:p>
          <a:p>
            <a:pPr>
              <a:lnSpc>
                <a:spcPct val="80000"/>
              </a:lnSpc>
            </a:pPr>
            <a:r>
              <a:rPr lang="en-US" sz="800"/>
              <a:t>The scenic site of Tiger Hill, on the outskirts of Suzhou, was a favorite place for outings from the city. The Qianlong emperor visited this small mountain, topped by an ancient Buddhist pagoda, during his stay in the city. At the base of the hill, a family of fishermen enjoys a meal; nearby, a boy flies a kite—a Chinese invention.</a:t>
            </a:r>
          </a:p>
          <a:p>
            <a:pPr>
              <a:lnSpc>
                <a:spcPct val="80000"/>
              </a:lnSpc>
            </a:pPr>
            <a:r>
              <a:rPr lang="en-US" sz="800"/>
              <a:t>[Detail 3:]</a:t>
            </a:r>
          </a:p>
          <a:p>
            <a:pPr>
              <a:lnSpc>
                <a:spcPct val="80000"/>
              </a:lnSpc>
            </a:pPr>
            <a:r>
              <a:rPr lang="en-US" sz="800"/>
              <a:t>The great Chang Gate of Suzhou allows entrance to the city either by land—across a bridge—or water, along a tributary of the Grand Canal.</a:t>
            </a:r>
          </a:p>
          <a:p>
            <a:pPr>
              <a:lnSpc>
                <a:spcPct val="80000"/>
              </a:lnSpc>
            </a:pPr>
            <a:r>
              <a:rPr lang="en-US" sz="800"/>
              <a:t>[Detail 4:]</a:t>
            </a:r>
          </a:p>
          <a:p>
            <a:pPr>
              <a:lnSpc>
                <a:spcPct val="80000"/>
              </a:lnSpc>
            </a:pPr>
            <a:r>
              <a:rPr lang="en-US" sz="800"/>
              <a:t>Marco Polo called Suzhou the Venice of China because of its network of canals, which served as the most convenient thoroughfares for travel and trade. Here, a fisherman offers a large fish for sale from his boat.</a:t>
            </a:r>
          </a:p>
          <a:p>
            <a:pPr>
              <a:lnSpc>
                <a:spcPct val="80000"/>
              </a:lnSpc>
            </a:pPr>
            <a:r>
              <a:rPr lang="en-US" sz="800"/>
              <a:t>[Detail 5:]</a:t>
            </a:r>
          </a:p>
          <a:p>
            <a:pPr>
              <a:lnSpc>
                <a:spcPct val="80000"/>
              </a:lnSpc>
            </a:pPr>
            <a:r>
              <a:rPr lang="en-US" sz="800"/>
              <a:t>The arrival of the emperor, who is shown mounted on a white horse entering the city through the Xu Gate. Accompanied by imperial bodyguards, he is greeted by numerous officials and local dignitaries.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CFB9D79-3FD4-4997-8BA0-C00F3732FA2A}" type="slidenum">
              <a:rPr lang="en-US"/>
              <a:pPr/>
              <a:t>5</a:t>
            </a:fld>
            <a:endParaRPr lang="en-US"/>
          </a:p>
        </p:txBody>
      </p:sp>
      <p:sp>
        <p:nvSpPr>
          <p:cNvPr id="7170" name="Rectangle 2"/>
          <p:cNvSpPr>
            <a:spLocks noRot="1" noChangeArrowheads="1" noTextEdit="1"/>
          </p:cNvSpPr>
          <p:nvPr>
            <p:ph type="sldImg"/>
          </p:nvPr>
        </p:nvSpPr>
        <p:spPr>
          <a:ln/>
        </p:spPr>
      </p:sp>
      <p:sp>
        <p:nvSpPr>
          <p:cNvPr id="7171" name="Rectangle 3"/>
          <p:cNvSpPr>
            <a:spLocks noGrp="1" noChangeArrowheads="1"/>
          </p:cNvSpPr>
          <p:nvPr>
            <p:ph type="body" idx="1"/>
          </p:nvPr>
        </p:nvSpPr>
        <p:spPr/>
        <p:txBody>
          <a:bodyPr/>
          <a:lstStyle/>
          <a:p>
            <a:pPr>
              <a:lnSpc>
                <a:spcPct val="90000"/>
              </a:lnSpc>
            </a:pPr>
            <a:r>
              <a:rPr lang="en-US" b="1"/>
              <a:t>Landscapes Painted for Yuweng</a:t>
            </a:r>
            <a:r>
              <a:rPr lang="en-US"/>
              <a:t>, Qing dynasty (1644–1911), dated 1673</a:t>
            </a:r>
            <a:br>
              <a:rPr lang="en-US"/>
            </a:br>
            <a:r>
              <a:rPr lang="en-US"/>
              <a:t>Fan Qi (Chinese, 1616–after 1694)</a:t>
            </a:r>
            <a:br>
              <a:rPr lang="en-US"/>
            </a:br>
            <a:r>
              <a:rPr lang="en-US"/>
              <a:t>Album of eight leaves; ink and color on paper 6 x 7 7/16 in. (15.2 x 18.9 cm)</a:t>
            </a:r>
            <a:br>
              <a:rPr lang="en-US"/>
            </a:br>
            <a:r>
              <a:rPr lang="en-US"/>
              <a:t>Inscribed by the artist</a:t>
            </a:r>
            <a:br>
              <a:rPr lang="en-US"/>
            </a:br>
            <a:r>
              <a:rPr lang="en-US"/>
              <a:t>Bequest of John M. Crawford, Jr., 1988 (1989.363.131)</a:t>
            </a:r>
          </a:p>
          <a:p>
            <a:pPr>
              <a:lnSpc>
                <a:spcPct val="90000"/>
              </a:lnSpc>
            </a:pPr>
            <a:r>
              <a:rPr lang="en-US"/>
              <a:t>Fan Qi worked in an unusually precise and realistic style. He was also among those painters most clearly influenced by Western techniques of depicting landscape, which were imported to Nanjing through the prints, books, and paintings brought by Jesuit missionaries. In this album, Fan's interest in describing the changing seasons, times of day, and differing qualities of light and atmosphere recall the descriptive goals of Song painting. But in contrast with Song landscapes, Fan's minutely described scenery, his accurate use of foreshortening, and his interest in the coloristic effects of sunlight result in an almost documentary quality.</a:t>
            </a:r>
          </a:p>
          <a:p>
            <a:pPr>
              <a:lnSpc>
                <a:spcPct val="90000"/>
              </a:lnSpc>
            </a:pPr>
            <a:r>
              <a:rPr lang="en-US"/>
              <a:t>The album progresses from scenes of early spring with its blossoming trees to summer rice cultivation and mountain trekking; from the cloud-wreathed peaks and dwindling light of autumn to the stark scenery and snowscapes of winter. While Fan's use of a low horizon line and tints of color to describe the Yangzi River suggest European influences, the sunset hues found in one leaf may also carry a political message. Having lived through the Manchu conquest of the Ming, the reddish tints may be a nostalgic reference to the fading glories of the former dynasty, whose rulers' surname (Zhu) means "crimson" and whose dynastic name (Ming) means "brilliance."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20F1C97-7995-4C8B-AC83-4A22F002CAB6}" type="slidenum">
              <a:rPr lang="en-US"/>
              <a:pPr/>
              <a:t>6</a:t>
            </a:fld>
            <a:endParaRPr lang="en-US"/>
          </a:p>
        </p:txBody>
      </p:sp>
      <p:sp>
        <p:nvSpPr>
          <p:cNvPr id="9218" name="Rectangle 2"/>
          <p:cNvSpPr>
            <a:spLocks noRot="1" noChangeArrowheads="1" noTextEdit="1"/>
          </p:cNvSpPr>
          <p:nvPr>
            <p:ph type="sldImg"/>
          </p:nvPr>
        </p:nvSpPr>
        <p:spPr>
          <a:ln/>
        </p:spPr>
      </p:sp>
      <p:sp>
        <p:nvSpPr>
          <p:cNvPr id="9219" name="Rectangle 3"/>
          <p:cNvSpPr>
            <a:spLocks noGrp="1" noChangeArrowheads="1"/>
          </p:cNvSpPr>
          <p:nvPr>
            <p:ph type="body" idx="1"/>
          </p:nvPr>
        </p:nvSpPr>
        <p:spPr/>
        <p:txBody>
          <a:bodyPr/>
          <a:lstStyle/>
          <a:p>
            <a:r>
              <a:rPr lang="en-US"/>
              <a:t>Wang Hui painted the first ten leaves of this album at the height of his artistic maturity, as he systematically pursued a creative synthesis of earlier styles through thoughtful study and reinterpretation of ancient paintings. Done at the request of his mentor, Wang Shimin, it is a virtuoso performance meant to show the older painter just what he was capable of. Wang Hui blends startling personal touches into established models: large-scale compositions have been condensed and reshaped, brush idioms have been transformed into small-scale brushstrokes of great liveliness and freshness, and vivid colors have been applied in striking combinations.</a:t>
            </a:r>
          </a:p>
          <a:p>
            <a:r>
              <a:rPr lang="en-US"/>
              <a:t>Wang Shimin was so impressed by Wang Hui's performance that he created his own set of album leaves based on those of his pupil. Only two of Wang Shimin's leaves remain. His interpretation of Li Cheng is closely modeled on Wang Hui's painting, but he was unable to duplicate the younger man's evocation of Zhao Mengfu's intricate "blue-and-green" style. Instead, Wang Shimin substituted his version of Zhao Mengfu's sketchy landscape manner.</a:t>
            </a:r>
          </a:p>
          <a:p>
            <a:r>
              <a:rPr lang="en-US"/>
              <a:t>Leaf G: Wang Hui, </a:t>
            </a:r>
            <a:r>
              <a:rPr lang="en-US" i="1"/>
              <a:t>Peach Blossom Spring Following Zhao Mengfu's (1254–1322) Methods of Using Color</a:t>
            </a:r>
            <a:endParaRPr lang="en-US"/>
          </a:p>
          <a:p>
            <a:r>
              <a:rPr lang="en-US"/>
              <a:t>When Spring comes peach blossom waters are everywhere;</a:t>
            </a:r>
            <a:br>
              <a:rPr lang="en-US"/>
            </a:br>
            <a:r>
              <a:rPr lang="en-US"/>
              <a:t>If this is not an immortal's spring what place is?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664D86-3EBA-459B-A324-52EF731ECBBF}" type="slidenum">
              <a:rPr lang="en-US"/>
              <a:pPr/>
              <a:t>7</a:t>
            </a:fld>
            <a:endParaRPr lang="en-US"/>
          </a:p>
        </p:txBody>
      </p:sp>
      <p:sp>
        <p:nvSpPr>
          <p:cNvPr id="14338" name="Rectangle 2"/>
          <p:cNvSpPr>
            <a:spLocks noRot="1" noChangeArrowheads="1" noTextEdit="1"/>
          </p:cNvSpPr>
          <p:nvPr>
            <p:ph type="sldImg"/>
          </p:nvPr>
        </p:nvSpPr>
        <p:spPr>
          <a:ln/>
        </p:spPr>
      </p:sp>
      <p:sp>
        <p:nvSpPr>
          <p:cNvPr id="14339" name="Rectangle 3"/>
          <p:cNvSpPr>
            <a:spLocks noGrp="1" noChangeArrowheads="1"/>
          </p:cNvSpPr>
          <p:nvPr>
            <p:ph type="body" idx="1"/>
          </p:nvPr>
        </p:nvSpPr>
        <p:spPr/>
        <p:txBody>
          <a:bodyPr/>
          <a:lstStyle/>
          <a:p>
            <a:r>
              <a:rPr lang="en-US" b="1"/>
              <a:t>Landscapes after Ancient Masters</a:t>
            </a:r>
            <a:r>
              <a:rPr lang="en-US"/>
              <a:t>, Qing dynasty (1644–1911), dated 1674 and 1677</a:t>
            </a:r>
            <a:br>
              <a:rPr lang="en-US"/>
            </a:br>
            <a:r>
              <a:rPr lang="en-US"/>
              <a:t>Wang Hui (Chinese, 1632–1717) and Wang Shimin (Chinese, 1592–1680)</a:t>
            </a:r>
            <a:br>
              <a:rPr lang="en-US"/>
            </a:br>
            <a:r>
              <a:rPr lang="en-US"/>
              <a:t>Album of 12 paintings; ink and color on paper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82E637E-59CC-4CCB-A702-812C8F4C5CC0}" type="slidenum">
              <a:rPr lang="en-US"/>
              <a:pPr/>
              <a:t>8</a:t>
            </a:fld>
            <a:endParaRPr lang="en-US"/>
          </a:p>
        </p:txBody>
      </p:sp>
      <p:sp>
        <p:nvSpPr>
          <p:cNvPr id="16386" name="Rectangle 2"/>
          <p:cNvSpPr>
            <a:spLocks noRot="1" noChangeArrowheads="1" noTextEdit="1"/>
          </p:cNvSpPr>
          <p:nvPr>
            <p:ph type="sldImg"/>
          </p:nvPr>
        </p:nvSpPr>
        <p:spPr>
          <a:ln/>
        </p:spPr>
      </p:sp>
      <p:sp>
        <p:nvSpPr>
          <p:cNvPr id="16387" name="Rectangle 3"/>
          <p:cNvSpPr>
            <a:spLocks noGrp="1" noChangeArrowheads="1"/>
          </p:cNvSpPr>
          <p:nvPr>
            <p:ph type="body" idx="1"/>
          </p:nvPr>
        </p:nvSpPr>
        <p:spPr/>
        <p:txBody>
          <a:bodyPr/>
          <a:lstStyle/>
          <a:p>
            <a:r>
              <a:rPr lang="en-US" b="1"/>
              <a:t>Landscapes after Ancient Masters</a:t>
            </a:r>
            <a:r>
              <a:rPr lang="en-US"/>
              <a:t>, Qing dynasty (1644–1911), dated 1674 and 1677</a:t>
            </a:r>
            <a:br>
              <a:rPr lang="en-US"/>
            </a:br>
            <a:r>
              <a:rPr lang="en-US"/>
              <a:t>Wang Hui (Chinese, 1632–1717) and Wang Shimin (Chinese, 1592–1680)</a:t>
            </a:r>
            <a:br>
              <a:rPr lang="en-US"/>
            </a:br>
            <a:r>
              <a:rPr lang="en-US"/>
              <a:t>Album of 12 paintings; ink and color on paper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9B420D4-4DB4-4A23-AFA1-59F7AED054E9}" type="slidenum">
              <a:rPr lang="en-US"/>
              <a:pPr/>
              <a:t>9</a:t>
            </a:fld>
            <a:endParaRPr lang="en-US"/>
          </a:p>
        </p:txBody>
      </p:sp>
      <p:sp>
        <p:nvSpPr>
          <p:cNvPr id="18434" name="Rectangle 2"/>
          <p:cNvSpPr>
            <a:spLocks noRot="1" noChangeArrowheads="1" noTextEdit="1"/>
          </p:cNvSpPr>
          <p:nvPr>
            <p:ph type="sldImg"/>
          </p:nvPr>
        </p:nvSpPr>
        <p:spPr>
          <a:ln/>
        </p:spPr>
      </p:sp>
      <p:sp>
        <p:nvSpPr>
          <p:cNvPr id="18435" name="Rectangle 3"/>
          <p:cNvSpPr>
            <a:spLocks noGrp="1" noChangeArrowheads="1"/>
          </p:cNvSpPr>
          <p:nvPr>
            <p:ph type="body" idx="1"/>
          </p:nvPr>
        </p:nvSpPr>
        <p:spPr/>
        <p:txBody>
          <a:bodyPr/>
          <a:lstStyle/>
          <a:p>
            <a:r>
              <a:rPr lang="en-US"/>
              <a:t>Gao Cen was among the most accomplished of the so-called Eight Masters of Nanjing. He specialized in small-scale, gemlike paintings executed in an intricate, descriptive style that highlighted the scenery of the city. Perpetuating a tradition of topographic painting practiced during the late Ming period, Gao produced works to supply the growing demand for mementos of Nanjing's fabled sights, including places with nostalgic links to the city's glory days under the Ming. A sensitive recorder of the familiar, Gao was also an innovative experimenter with light, atmosphere, and color whose art reflects a creative response to Western influences introduced by Jesuits such as Matteo Ricci (1552–1610). Gao's wistful, atmospheric landscapes are noteworthy for seamlessly fusing descriptive realism and poetic feeling to achieve exquisite evocations of place and mood.</a:t>
            </a:r>
          </a:p>
          <a:p>
            <a:r>
              <a:rPr lang="en-US"/>
              <a:t>Gao's works are rare today, and this album, which captures Nanjing's scenery at different times of year and in varied weather conditions, is one of his finest. Created in 1677, at the peak of his career, these paintings combine lyrical suggestions of actual scenery with creative transformations of antique styles.</a:t>
            </a:r>
          </a:p>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23259AA-E909-4875-897D-DB83A02EF5D2}" type="slidenum">
              <a:rPr lang="en-US"/>
              <a:pPr/>
              <a:t>10</a:t>
            </a:fld>
            <a:endParaRPr lang="en-US"/>
          </a:p>
        </p:txBody>
      </p:sp>
      <p:sp>
        <p:nvSpPr>
          <p:cNvPr id="21506" name="Rectangle 2"/>
          <p:cNvSpPr>
            <a:spLocks noRot="1" noChangeArrowheads="1" noTextEdit="1"/>
          </p:cNvSpPr>
          <p:nvPr>
            <p:ph type="sldImg"/>
          </p:nvPr>
        </p:nvSpPr>
        <p:spPr>
          <a:ln/>
        </p:spPr>
      </p:sp>
      <p:sp>
        <p:nvSpPr>
          <p:cNvPr id="21507" name="Rectangle 3"/>
          <p:cNvSpPr>
            <a:spLocks noGrp="1" noChangeArrowheads="1"/>
          </p:cNvSpPr>
          <p:nvPr>
            <p:ph type="body" idx="1"/>
          </p:nvPr>
        </p:nvSpPr>
        <p:spPr/>
        <p:txBody>
          <a:bodyPr/>
          <a:lstStyle/>
          <a:p>
            <a:r>
              <a:rPr lang="en-US"/>
              <a:t>In 1681, two years after he painted this work, Wu Li was baptized as a Christian, a most uncommon thing to do for a man of his background. Ordained in Macao as a priest in 1688, he was sent in 1689 to do missionary work in Shanghai, where he died in 1718.</a:t>
            </a:r>
          </a:p>
          <a:p>
            <a:r>
              <a:rPr lang="en-US"/>
              <a:t>The opening section of the scroll sets a mood with an expansive vista across rice paddies, moisture-laden trees, and clearing mist after rain.</a:t>
            </a:r>
          </a:p>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66A5928-D21B-45DB-9A49-3CA7BC559A36}" type="slidenum">
              <a:rPr lang="en-US"/>
              <a:pPr/>
              <a:t>12</a:t>
            </a:fld>
            <a:endParaRPr lang="en-US"/>
          </a:p>
        </p:txBody>
      </p:sp>
      <p:sp>
        <p:nvSpPr>
          <p:cNvPr id="23554" name="Rectangle 2"/>
          <p:cNvSpPr>
            <a:spLocks noRot="1" noChangeArrowheads="1" noTextEdit="1"/>
          </p:cNvSpPr>
          <p:nvPr>
            <p:ph type="sldImg"/>
          </p:nvPr>
        </p:nvSpPr>
        <p:spPr>
          <a:ln/>
        </p:spPr>
      </p:sp>
      <p:sp>
        <p:nvSpPr>
          <p:cNvPr id="23555" name="Rectangle 3"/>
          <p:cNvSpPr>
            <a:spLocks noGrp="1" noChangeArrowheads="1"/>
          </p:cNvSpPr>
          <p:nvPr>
            <p:ph type="body" idx="1"/>
          </p:nvPr>
        </p:nvSpPr>
        <p:spPr/>
        <p:txBody>
          <a:bodyPr/>
          <a:lstStyle/>
          <a:p>
            <a:r>
              <a:rPr lang="en-US"/>
              <a:t>This screenlike set of scrolls depicts the opulent eighth-century imperial palace north of modern-day Xi'an. Destroyed by the end of the Tang dynasty (618–906), the Palace of Nine Perfections (Jiucheng Gong) is remembered as one of the most splendid residences ever built, with grounds so vast that it was necessary to travel by horseback between halls. Royal palaces have always been likened to Daoist paradises, and Yuan's vision plays on this theme, with Qing-style palatial buildings set in a fantastic landscape that suggests the enchanted realm of the immortals.</a:t>
            </a:r>
          </a:p>
          <a:p>
            <a:r>
              <a:rPr lang="en-US"/>
              <a:t>1. A musical performance.</a:t>
            </a:r>
          </a:p>
          <a:p>
            <a:r>
              <a:rPr lang="en-US"/>
              <a:t>2. A painted screen.</a:t>
            </a:r>
          </a:p>
          <a:p>
            <a:r>
              <a:rPr lang="en-US"/>
              <a:t>3. Main hall with lotus pond.</a:t>
            </a:r>
          </a:p>
          <a:p>
            <a:r>
              <a:rPr lang="en-US"/>
              <a:t>4. Horsemen riding along a covered corridor.</a:t>
            </a:r>
          </a:p>
          <a:p>
            <a:r>
              <a:rPr lang="en-US"/>
              <a:t>5. An imperial procession (the emperor is accompanied by a parasol bearer).</a:t>
            </a:r>
          </a:p>
          <a:p>
            <a:r>
              <a:rPr lang="en-US"/>
              <a:t>6. Viewing clouds and blossoming trees.</a:t>
            </a:r>
          </a:p>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C3D219E-AC52-4E09-BB8E-03EB01FA310D}" type="slidenum">
              <a:rPr lang="en-US"/>
              <a:pPr/>
              <a:t>13</a:t>
            </a:fld>
            <a:endParaRPr lang="en-US"/>
          </a:p>
        </p:txBody>
      </p:sp>
      <p:sp>
        <p:nvSpPr>
          <p:cNvPr id="25602" name="Rectangle 2"/>
          <p:cNvSpPr>
            <a:spLocks noRot="1" noChangeArrowheads="1" noTextEdit="1"/>
          </p:cNvSpPr>
          <p:nvPr>
            <p:ph type="sldImg"/>
          </p:nvPr>
        </p:nvSpPr>
        <p:spPr>
          <a:ln/>
        </p:spPr>
      </p:sp>
      <p:sp>
        <p:nvSpPr>
          <p:cNvPr id="25603" name="Rectangle 3"/>
          <p:cNvSpPr>
            <a:spLocks noGrp="1" noChangeArrowheads="1"/>
          </p:cNvSpPr>
          <p:nvPr>
            <p:ph type="body" idx="1"/>
          </p:nvPr>
        </p:nvSpPr>
        <p:spPr/>
        <p:txBody>
          <a:bodyPr/>
          <a:lstStyle/>
          <a:p>
            <a:pPr>
              <a:spcBef>
                <a:spcPct val="0"/>
              </a:spcBef>
            </a:pPr>
            <a:r>
              <a:rPr lang="en-US"/>
              <a:t>The painting, which comes from a set of religious images used in the "water and land" ritual—a Buddhist ceremony conducted for the salvation of "all the souls on land and sea"—is distinguished by its high level of craftsmanship, intricate detail, and lavish use of precious mineral pigments. An inscription at the lower right, "Respectfully commissioned by the imperial prince Zhuang," attests to the fact that the painting was the product of the imperial workshop. Judging from the style, it was probably commissioned by the first holder of that title, the powerful Manchu prince Boggodo (1650–1723), whose grandfather Abahai (1592–1643) was the Qing dynasty's founder.</a:t>
            </a:r>
          </a:p>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654E48D-D2DC-4EBF-821A-E4B2AD26E3CB}"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B77EE8C-7FEB-433B-8665-27F2F2847598}"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DEC3D92-43C6-4826-ACAB-1481F83357E9}"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40DEF30-9A0C-463A-86B9-1A5C86678F48}"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0FBCAC8-4D80-4BFA-B567-326C2F3D8866}"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E44FC12D-5FCD-4283-91F1-906A596BEC57}"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65522FDB-9267-480D-A2B4-27BDE4266F32}"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B5C21C96-DA3E-418D-98B1-5FD116400FF6}"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C7FBE69B-1AAE-408F-A4EF-D6493635E056}"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B98240C-60F8-459B-831A-CB692A5165A9}"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4873A35F-BB62-4417-8323-99607D6C5330}"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79D5AF74-E5EE-4EF2-A0A8-DCD302A27B8E}"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metmuseum.org/toah/hd/qing_2/hd_qing_2.htm" TargetMode="External"/><Relationship Id="rId2" Type="http://schemas.openxmlformats.org/officeDocument/2006/relationships/hyperlink" Target="http://www.metmuseum.org/toah/hd/ming/hd_ming.htm" TargetMode="External"/><Relationship Id="rId1" Type="http://schemas.openxmlformats.org/officeDocument/2006/relationships/slideLayout" Target="../slideLayouts/slideLayout2.xml"/><Relationship Id="rId5" Type="http://schemas.openxmlformats.org/officeDocument/2006/relationships/hyperlink" Target="http://www.metmuseum.org/toah/hd/qing_4/hd_qing_4.htm" TargetMode="External"/><Relationship Id="rId4" Type="http://schemas.openxmlformats.org/officeDocument/2006/relationships/hyperlink" Target="http://www.metmuseum.org/toah/hd/qing_3/hd_qing_3.htm"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type="body" idx="1"/>
          </p:nvPr>
        </p:nvSpPr>
        <p:spPr>
          <a:xfrm>
            <a:off x="0" y="1752600"/>
            <a:ext cx="9144000" cy="5486400"/>
          </a:xfrm>
        </p:spPr>
        <p:txBody>
          <a:bodyPr/>
          <a:lstStyle/>
          <a:p>
            <a:pPr>
              <a:lnSpc>
                <a:spcPct val="80000"/>
              </a:lnSpc>
            </a:pPr>
            <a:r>
              <a:rPr lang="en-US" sz="2000"/>
              <a:t>In 1644, the Manchus, a semi-nomadic people from northeast of the Great Wall, conquered the crumbling </a:t>
            </a:r>
            <a:r>
              <a:rPr lang="en-US" sz="2000">
                <a:hlinkClick r:id="rId2"/>
              </a:rPr>
              <a:t>Ming state</a:t>
            </a:r>
            <a:r>
              <a:rPr lang="en-US" sz="2000"/>
              <a:t> and established their own Qing (or Pure) dynasty, which lasted nearly 300 years. During the first half of this period, the Manchus extended their rule over a vast empire that grew to encompass new territories in Central Asia, Tibet, and Siberia. The Manchus also established their hegemony over Chinese cultural traditions as an important means of demonstrating their legitimacy as Confucian-style rulers.</a:t>
            </a:r>
          </a:p>
          <a:p>
            <a:pPr>
              <a:lnSpc>
                <a:spcPct val="80000"/>
              </a:lnSpc>
            </a:pPr>
            <a:r>
              <a:rPr lang="en-US" sz="2000"/>
              <a:t/>
            </a:r>
            <a:br>
              <a:rPr lang="en-US" sz="2000"/>
            </a:br>
            <a:r>
              <a:rPr lang="en-US" sz="2000"/>
              <a:t>The brilliant reigns of the Kangxi (r. 1662–1722) and Qianlong (r. 1736–95) emperors display a period when the Manchus embraced Chinese cultural traditions and the court became a leading patron in the arts as China enjoyed an extended period of political stability and economic prosperity. </a:t>
            </a:r>
            <a:br>
              <a:rPr lang="en-US" sz="2000"/>
            </a:br>
            <a:r>
              <a:rPr lang="en-US" sz="2000"/>
              <a:t/>
            </a:r>
            <a:br>
              <a:rPr lang="en-US" sz="2000"/>
            </a:br>
            <a:r>
              <a:rPr lang="en-US" sz="2000"/>
              <a:t>Three principal groups of artists were working during the Qing: </a:t>
            </a:r>
            <a:r>
              <a:rPr lang="en-US" sz="2000">
                <a:hlinkClick r:id="rId3"/>
              </a:rPr>
              <a:t>the traditionalists</a:t>
            </a:r>
            <a:r>
              <a:rPr lang="en-US" sz="2000"/>
              <a:t>, who sought to revitalize painting through the creative reinterpretation of past models; </a:t>
            </a:r>
            <a:r>
              <a:rPr lang="en-US" sz="2000">
                <a:hlinkClick r:id="rId4"/>
              </a:rPr>
              <a:t>the individualists</a:t>
            </a:r>
            <a:r>
              <a:rPr lang="en-US" sz="2000"/>
              <a:t>, who practiced a deeply personal form of art that often carried a strong message of political protest; and </a:t>
            </a:r>
            <a:r>
              <a:rPr lang="en-US" sz="2000">
                <a:hlinkClick r:id="rId5"/>
              </a:rPr>
              <a:t>the courtiers, the officials, and the professional artists</a:t>
            </a:r>
            <a:r>
              <a:rPr lang="en-US" sz="2000"/>
              <a:t> who served at the Manchu court.</a:t>
            </a:r>
          </a:p>
          <a:p>
            <a:pPr>
              <a:lnSpc>
                <a:spcPct val="80000"/>
              </a:lnSpc>
              <a:buFontTx/>
              <a:buNone/>
            </a:pPr>
            <a:endParaRPr lang="en-US" sz="2000"/>
          </a:p>
        </p:txBody>
      </p:sp>
      <p:sp>
        <p:nvSpPr>
          <p:cNvPr id="11268" name="Rectangle 4"/>
          <p:cNvSpPr>
            <a:spLocks noGrp="1" noChangeArrowheads="1"/>
          </p:cNvSpPr>
          <p:nvPr>
            <p:ph type="title"/>
          </p:nvPr>
        </p:nvSpPr>
        <p:spPr/>
        <p:txBody>
          <a:bodyPr/>
          <a:lstStyle/>
          <a:p>
            <a:r>
              <a:rPr lang="en-US" sz="3200" b="1"/>
              <a:t>The Qing Dynasty (1644–1911):</a:t>
            </a:r>
            <a:r>
              <a:rPr lang="en-US" sz="4000" b="1"/>
              <a:t> </a:t>
            </a:r>
            <a:r>
              <a:rPr lang="en-US" sz="2800" b="1"/>
              <a:t>Painting</a:t>
            </a:r>
            <a:r>
              <a:rPr lang="en-US" sz="4000" b="1"/>
              <a:t/>
            </a:r>
            <a:br>
              <a:rPr lang="en-US" sz="4000" b="1"/>
            </a:br>
            <a:r>
              <a:rPr lang="en-US" sz="1800" b="1"/>
              <a:t>http://www.metmuseum.org/toah/hd/qing_1/hd_qing_1.htm</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60" name="Picture 4"/>
          <p:cNvPicPr>
            <a:picLocks noChangeAspect="1" noChangeArrowheads="1"/>
          </p:cNvPicPr>
          <p:nvPr/>
        </p:nvPicPr>
        <p:blipFill>
          <a:blip r:embed="rId3" cstate="print"/>
          <a:srcRect/>
          <a:stretch>
            <a:fillRect/>
          </a:stretch>
        </p:blipFill>
        <p:spPr bwMode="auto">
          <a:xfrm>
            <a:off x="0" y="0"/>
            <a:ext cx="9144000" cy="3095625"/>
          </a:xfrm>
          <a:prstGeom prst="rect">
            <a:avLst/>
          </a:prstGeom>
          <a:noFill/>
          <a:ln w="9525">
            <a:noFill/>
            <a:miter lim="800000"/>
            <a:headEnd/>
            <a:tailEnd/>
          </a:ln>
          <a:effectLst/>
        </p:spPr>
      </p:pic>
      <p:sp>
        <p:nvSpPr>
          <p:cNvPr id="19461" name="Text Box 5"/>
          <p:cNvSpPr txBox="1">
            <a:spLocks noChangeArrowheads="1"/>
          </p:cNvSpPr>
          <p:nvPr/>
        </p:nvSpPr>
        <p:spPr bwMode="auto">
          <a:xfrm>
            <a:off x="0" y="3200400"/>
            <a:ext cx="9144000" cy="3113088"/>
          </a:xfrm>
          <a:prstGeom prst="rect">
            <a:avLst/>
          </a:prstGeom>
          <a:noFill/>
          <a:ln w="9525">
            <a:noFill/>
            <a:miter lim="800000"/>
            <a:headEnd/>
            <a:tailEnd/>
          </a:ln>
          <a:effectLst/>
        </p:spPr>
        <p:txBody>
          <a:bodyPr>
            <a:spAutoFit/>
          </a:bodyPr>
          <a:lstStyle/>
          <a:p>
            <a:r>
              <a:rPr lang="en-US" b="1"/>
              <a:t>Whiling Away the Summer</a:t>
            </a:r>
            <a:r>
              <a:rPr lang="en-US"/>
              <a:t>, Qing dynasty (1644–1911), dated 1679</a:t>
            </a:r>
            <a:br>
              <a:rPr lang="en-US"/>
            </a:br>
            <a:r>
              <a:rPr lang="en-US"/>
              <a:t>Wu Li (Chinese, 1632–1718)</a:t>
            </a:r>
            <a:br>
              <a:rPr lang="en-US"/>
            </a:br>
            <a:r>
              <a:rPr lang="en-US"/>
              <a:t>Handscroll; ink on paper 14 5/16 x 106 5/16 in. (36.4 x 270 cm)</a:t>
            </a:r>
          </a:p>
          <a:p>
            <a:r>
              <a:rPr lang="en-US"/>
              <a:t>In his inscription, Wu Li records that he painted this handscroll one clear morning after a rainfall, sitting alone in his studio thinking of an absent friend. There is a dreamlike quality about the painting: birds, trees, bamboo, mist, and even rocks dance joyously around the hermit-scholar, who sits quietly reading in his idyllic domain. Although he was an ardent admirer of Huang Gongwang (1269–1354), Wu transformed the Yuan painter's "hemp-fiber" texture strokes into a distinctly personal style: cool pale ink textures in intricate contrasting patterns, silhouetted and suspended in space, have been applied with both an athlete's vigor and a poet's gentle cadence.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4" name="Picture 4"/>
          <p:cNvPicPr>
            <a:picLocks noChangeAspect="1" noChangeArrowheads="1"/>
          </p:cNvPicPr>
          <p:nvPr/>
        </p:nvPicPr>
        <p:blipFill>
          <a:blip r:embed="rId2" cstate="print"/>
          <a:srcRect/>
          <a:stretch>
            <a:fillRect/>
          </a:stretch>
        </p:blipFill>
        <p:spPr bwMode="auto">
          <a:xfrm>
            <a:off x="381000" y="0"/>
            <a:ext cx="8382000" cy="6873875"/>
          </a:xfrm>
          <a:prstGeom prst="rect">
            <a:avLst/>
          </a:prstGeom>
          <a:noFill/>
          <a:ln w="9525">
            <a:noFill/>
            <a:miter lim="800000"/>
            <a:headEnd/>
            <a:tailEnd/>
          </a:ln>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2" name="Picture 4"/>
          <p:cNvPicPr>
            <a:picLocks noChangeAspect="1" noChangeArrowheads="1"/>
          </p:cNvPicPr>
          <p:nvPr/>
        </p:nvPicPr>
        <p:blipFill>
          <a:blip r:embed="rId3" cstate="print"/>
          <a:srcRect/>
          <a:stretch>
            <a:fillRect/>
          </a:stretch>
        </p:blipFill>
        <p:spPr bwMode="auto">
          <a:xfrm>
            <a:off x="0" y="0"/>
            <a:ext cx="9144000" cy="3263900"/>
          </a:xfrm>
          <a:prstGeom prst="rect">
            <a:avLst/>
          </a:prstGeom>
          <a:noFill/>
          <a:ln w="9525">
            <a:noFill/>
            <a:miter lim="800000"/>
            <a:headEnd/>
            <a:tailEnd/>
          </a:ln>
          <a:effectLst/>
        </p:spPr>
      </p:pic>
      <p:sp>
        <p:nvSpPr>
          <p:cNvPr id="22533" name="Text Box 5"/>
          <p:cNvSpPr txBox="1">
            <a:spLocks noChangeArrowheads="1"/>
          </p:cNvSpPr>
          <p:nvPr/>
        </p:nvSpPr>
        <p:spPr bwMode="auto">
          <a:xfrm>
            <a:off x="0" y="3352800"/>
            <a:ext cx="9144000" cy="2563813"/>
          </a:xfrm>
          <a:prstGeom prst="rect">
            <a:avLst/>
          </a:prstGeom>
          <a:noFill/>
          <a:ln w="9525">
            <a:noFill/>
            <a:miter lim="800000"/>
            <a:headEnd/>
            <a:tailEnd/>
          </a:ln>
          <a:effectLst/>
        </p:spPr>
        <p:txBody>
          <a:bodyPr>
            <a:spAutoFit/>
          </a:bodyPr>
          <a:lstStyle/>
          <a:p>
            <a:r>
              <a:rPr lang="en-US" b="1"/>
              <a:t>The Palace of Nine Perfections</a:t>
            </a:r>
            <a:r>
              <a:rPr lang="en-US"/>
              <a:t>, Qing dynasty (1644–1911), dated 1691</a:t>
            </a:r>
            <a:br>
              <a:rPr lang="en-US"/>
            </a:br>
            <a:r>
              <a:rPr lang="en-US"/>
              <a:t>Yuan Jiang (Chinese, active ca. 1690–ca. 1746)</a:t>
            </a:r>
            <a:br>
              <a:rPr lang="en-US"/>
            </a:br>
            <a:r>
              <a:rPr lang="en-US"/>
              <a:t>Set of 12 hanging scrolls; ink and color on silk H. 81 1/2 in. (207 cm), W. 221 3/4 in. (563.2 cm)</a:t>
            </a:r>
            <a:br>
              <a:rPr lang="en-US"/>
            </a:br>
            <a:r>
              <a:rPr lang="en-US"/>
              <a:t>Yuan Jiang, a successful professional artist in his native Yangzhou, specialized in intricately described visions of palatial architecture set within sumptuous blue-and-green landscapes. In reviving the monumental landscape style of the Tang and Song dynasties, Yuan also catered to a taste for large-scale hanging scrolls and multipanel screen paintings to decorate the ostentatious mansions of Yangzhou's mercantile elite.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80" name="Picture 4"/>
          <p:cNvPicPr>
            <a:picLocks noChangeAspect="1" noChangeArrowheads="1"/>
          </p:cNvPicPr>
          <p:nvPr/>
        </p:nvPicPr>
        <p:blipFill>
          <a:blip r:embed="rId3" cstate="print"/>
          <a:srcRect/>
          <a:stretch>
            <a:fillRect/>
          </a:stretch>
        </p:blipFill>
        <p:spPr bwMode="auto">
          <a:xfrm>
            <a:off x="0" y="0"/>
            <a:ext cx="3773488" cy="6858000"/>
          </a:xfrm>
          <a:prstGeom prst="rect">
            <a:avLst/>
          </a:prstGeom>
          <a:noFill/>
          <a:ln w="9525">
            <a:noFill/>
            <a:miter lim="800000"/>
            <a:headEnd/>
            <a:tailEnd/>
          </a:ln>
          <a:effectLst/>
        </p:spPr>
      </p:pic>
      <p:sp>
        <p:nvSpPr>
          <p:cNvPr id="24581" name="Text Box 5"/>
          <p:cNvSpPr txBox="1">
            <a:spLocks noChangeArrowheads="1"/>
          </p:cNvSpPr>
          <p:nvPr/>
        </p:nvSpPr>
        <p:spPr bwMode="auto">
          <a:xfrm>
            <a:off x="3810000" y="381000"/>
            <a:ext cx="5334000" cy="5310188"/>
          </a:xfrm>
          <a:prstGeom prst="rect">
            <a:avLst/>
          </a:prstGeom>
          <a:noFill/>
          <a:ln w="9525">
            <a:noFill/>
            <a:miter lim="800000"/>
            <a:headEnd/>
            <a:tailEnd/>
          </a:ln>
          <a:effectLst/>
        </p:spPr>
        <p:txBody>
          <a:bodyPr>
            <a:spAutoFit/>
          </a:bodyPr>
          <a:lstStyle/>
          <a:p>
            <a:r>
              <a:rPr lang="en-US" b="1"/>
              <a:t>Emperor Guan</a:t>
            </a:r>
            <a:r>
              <a:rPr lang="en-US"/>
              <a:t>, Qing dynasty (1644–1911)</a:t>
            </a:r>
            <a:br>
              <a:rPr lang="en-US"/>
            </a:br>
            <a:r>
              <a:rPr lang="en-US"/>
              <a:t>Unidentified Artist (Chinese, ca. 1700)</a:t>
            </a:r>
            <a:br>
              <a:rPr lang="en-US"/>
            </a:br>
            <a:r>
              <a:rPr lang="en-US"/>
              <a:t>Hanging scroll; ink, color, and gold on silk 68 1/8 x 36 7/16 in. (173 x 42.6 cm)</a:t>
            </a:r>
            <a:br>
              <a:rPr lang="en-US"/>
            </a:br>
            <a:endParaRPr lang="en-US"/>
          </a:p>
          <a:p>
            <a:r>
              <a:rPr lang="en-US"/>
              <a:t>Guan Yu (died 219 A.D.), a warrior of the late Han dynasty (206 B.C.–220 A.D.) renowned for his valor and faithfulness, was later venerated as a saint in the Daoist pantheon. Elevated to the rank of emperor (</a:t>
            </a:r>
            <a:r>
              <a:rPr lang="en-US" i="1"/>
              <a:t>di</a:t>
            </a:r>
            <a:r>
              <a:rPr lang="en-US"/>
              <a:t>) by the Wanli emperor (r. 1573–1620) of the Ming dynasty (1368–1644), Guandi, as he was thenceforth known, served as a virtual patron saint of the Manchu rulers of the ensuing Qing dynasty, who erected numerous shrines in his honor throughout China. In this image, Emperor Guan is shown descending from the heavens with two attendants. He is identified by an inscription written in gold in the upper right: "Overseer of the Gate, Sage-Emperor Lord Guan."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8" name="Picture 4"/>
          <p:cNvPicPr>
            <a:picLocks noChangeAspect="1" noChangeArrowheads="1"/>
          </p:cNvPicPr>
          <p:nvPr/>
        </p:nvPicPr>
        <p:blipFill>
          <a:blip r:embed="rId2" cstate="print"/>
          <a:srcRect/>
          <a:stretch>
            <a:fillRect/>
          </a:stretch>
        </p:blipFill>
        <p:spPr bwMode="auto">
          <a:xfrm>
            <a:off x="0" y="0"/>
            <a:ext cx="5186363" cy="6858000"/>
          </a:xfrm>
          <a:prstGeom prst="rect">
            <a:avLst/>
          </a:prstGeom>
          <a:noFill/>
          <a:ln w="9525">
            <a:noFill/>
            <a:miter lim="800000"/>
            <a:headEnd/>
            <a:tailEnd/>
          </a:ln>
          <a:effectLst/>
        </p:spPr>
      </p:pic>
      <p:sp>
        <p:nvSpPr>
          <p:cNvPr id="26629" name="Text Box 5"/>
          <p:cNvSpPr txBox="1">
            <a:spLocks noChangeArrowheads="1"/>
          </p:cNvSpPr>
          <p:nvPr/>
        </p:nvSpPr>
        <p:spPr bwMode="auto">
          <a:xfrm>
            <a:off x="5410200" y="990600"/>
            <a:ext cx="3429000" cy="1739900"/>
          </a:xfrm>
          <a:prstGeom prst="rect">
            <a:avLst/>
          </a:prstGeom>
          <a:noFill/>
          <a:ln w="9525">
            <a:noFill/>
            <a:miter lim="800000"/>
            <a:headEnd/>
            <a:tailEnd/>
          </a:ln>
          <a:effectLst/>
        </p:spPr>
        <p:txBody>
          <a:bodyPr>
            <a:spAutoFit/>
          </a:bodyPr>
          <a:lstStyle/>
          <a:p>
            <a:pPr>
              <a:spcBef>
                <a:spcPct val="50000"/>
              </a:spcBef>
            </a:pPr>
            <a:r>
              <a:rPr lang="en-US" b="1"/>
              <a:t>Emperor Guan</a:t>
            </a:r>
            <a:r>
              <a:rPr lang="en-US"/>
              <a:t>, Qing dynasty (1644–1911)</a:t>
            </a:r>
            <a:br>
              <a:rPr lang="en-US"/>
            </a:br>
            <a:r>
              <a:rPr lang="en-US"/>
              <a:t>Unidentified Artist (Chinese, ca. 1700)</a:t>
            </a:r>
            <a:br>
              <a:rPr lang="en-US"/>
            </a:br>
            <a:r>
              <a:rPr lang="en-US"/>
              <a:t>Hanging scroll; ink, color, and gold on silk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2" name="Picture 4"/>
          <p:cNvPicPr>
            <a:picLocks noChangeAspect="1" noChangeArrowheads="1"/>
          </p:cNvPicPr>
          <p:nvPr/>
        </p:nvPicPr>
        <p:blipFill>
          <a:blip r:embed="rId3" cstate="print"/>
          <a:srcRect/>
          <a:stretch>
            <a:fillRect/>
          </a:stretch>
        </p:blipFill>
        <p:spPr bwMode="auto">
          <a:xfrm>
            <a:off x="0" y="0"/>
            <a:ext cx="9144000" cy="3525838"/>
          </a:xfrm>
          <a:prstGeom prst="rect">
            <a:avLst/>
          </a:prstGeom>
          <a:noFill/>
          <a:ln w="9525">
            <a:noFill/>
            <a:miter lim="800000"/>
            <a:headEnd/>
            <a:tailEnd/>
          </a:ln>
          <a:effectLst/>
        </p:spPr>
      </p:pic>
      <p:sp>
        <p:nvSpPr>
          <p:cNvPr id="27653" name="Text Box 5"/>
          <p:cNvSpPr txBox="1">
            <a:spLocks noChangeArrowheads="1"/>
          </p:cNvSpPr>
          <p:nvPr/>
        </p:nvSpPr>
        <p:spPr bwMode="auto">
          <a:xfrm>
            <a:off x="0" y="3505200"/>
            <a:ext cx="9144000" cy="3387725"/>
          </a:xfrm>
          <a:prstGeom prst="rect">
            <a:avLst/>
          </a:prstGeom>
          <a:noFill/>
          <a:ln w="9525">
            <a:noFill/>
            <a:miter lim="800000"/>
            <a:headEnd/>
            <a:tailEnd/>
          </a:ln>
          <a:effectLst/>
        </p:spPr>
        <p:txBody>
          <a:bodyPr>
            <a:spAutoFit/>
          </a:bodyPr>
          <a:lstStyle/>
          <a:p>
            <a:r>
              <a:rPr lang="en-US" b="1"/>
              <a:t>Wangchuan Villa</a:t>
            </a:r>
            <a:r>
              <a:rPr lang="en-US"/>
              <a:t>, Qing dynasty (1644–1911), dated 1711</a:t>
            </a:r>
            <a:br>
              <a:rPr lang="en-US"/>
            </a:br>
            <a:r>
              <a:rPr lang="en-US"/>
              <a:t>Wang Yuanqi (Chinese, 1642–1715)</a:t>
            </a:r>
            <a:br>
              <a:rPr lang="en-US"/>
            </a:br>
            <a:r>
              <a:rPr lang="en-US"/>
              <a:t>Handscroll; ink and color on paper 14 X 214 9/16 in. (35.6 X 545 cm)</a:t>
            </a:r>
            <a:br>
              <a:rPr lang="en-US"/>
            </a:br>
            <a:r>
              <a:rPr lang="en-US"/>
              <a:t>The elegant Wangchuan Villa situated in the picturesque hills on the outskirts of Chang'an (modern Xi'an), capital of the Tang dynasty (618–907), is one of the most famous gardens of ancient China. The rambling estate with spectacular scenery was the retreat of the poet, musician, and landscape painter Wang Wei (699–759). Almost a thousand years later, Wang Yuanqi used a rubbing of a Wangchuan composition etched into stone in 1617 for the general outlines of his painting and referred to Wang Wei's poems to guide his inspiration. In a colophon appended to the painting, Wang Yuanqi expresses satisfaction that he has captured some of Wang Wei's idea of "painting in poetry and poetry in painting."</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700" name="Picture 4"/>
          <p:cNvPicPr>
            <a:picLocks noChangeAspect="1" noChangeArrowheads="1"/>
          </p:cNvPicPr>
          <p:nvPr/>
        </p:nvPicPr>
        <p:blipFill>
          <a:blip r:embed="rId3" cstate="print"/>
          <a:srcRect/>
          <a:stretch>
            <a:fillRect/>
          </a:stretch>
        </p:blipFill>
        <p:spPr bwMode="auto">
          <a:xfrm>
            <a:off x="0" y="0"/>
            <a:ext cx="3527425" cy="6858000"/>
          </a:xfrm>
          <a:prstGeom prst="rect">
            <a:avLst/>
          </a:prstGeom>
          <a:noFill/>
          <a:ln w="9525">
            <a:noFill/>
            <a:miter lim="800000"/>
            <a:headEnd/>
            <a:tailEnd/>
          </a:ln>
          <a:effectLst/>
        </p:spPr>
      </p:pic>
      <p:sp>
        <p:nvSpPr>
          <p:cNvPr id="29701" name="Text Box 5"/>
          <p:cNvSpPr txBox="1">
            <a:spLocks noChangeArrowheads="1"/>
          </p:cNvSpPr>
          <p:nvPr/>
        </p:nvSpPr>
        <p:spPr bwMode="auto">
          <a:xfrm>
            <a:off x="3505200" y="0"/>
            <a:ext cx="5638800" cy="6134100"/>
          </a:xfrm>
          <a:prstGeom prst="rect">
            <a:avLst/>
          </a:prstGeom>
          <a:noFill/>
          <a:ln w="9525">
            <a:noFill/>
            <a:miter lim="800000"/>
            <a:headEnd/>
            <a:tailEnd/>
          </a:ln>
          <a:effectLst/>
        </p:spPr>
        <p:txBody>
          <a:bodyPr>
            <a:spAutoFit/>
          </a:bodyPr>
          <a:lstStyle/>
          <a:p>
            <a:r>
              <a:rPr lang="en-US" b="1"/>
              <a:t>Portrait of the Imperial Bodyguard Zhanyinbao</a:t>
            </a:r>
            <a:r>
              <a:rPr lang="en-US"/>
              <a:t>, Qing dynasty (1644–1911), dated 1760</a:t>
            </a:r>
            <a:br>
              <a:rPr lang="en-US"/>
            </a:br>
            <a:r>
              <a:rPr lang="en-US"/>
              <a:t>Unidentified Artist (Chinese, 18th century)</a:t>
            </a:r>
            <a:br>
              <a:rPr lang="en-US"/>
            </a:br>
            <a:r>
              <a:rPr lang="en-US"/>
              <a:t>Hanging scroll; ink and color on silk H. 74 1/4 in. (188.6 cm), W. 37 7/16 in. (95.1 cm)</a:t>
            </a:r>
            <a:br>
              <a:rPr lang="en-US"/>
            </a:br>
            <a:r>
              <a:rPr lang="en-US"/>
              <a:t>Purchase, The Dillon Fund Gift, 1986 (1986.206)</a:t>
            </a:r>
          </a:p>
          <a:p>
            <a:r>
              <a:rPr lang="en-US"/>
              <a:t>Under the Manchu emperors of the Qing dynasty, portraiture again became an important court-sponsored art. This full-length depiction of an imperial bodyguard of the first rank is from a set of one hundred portraits of loyal officials and valiant warriors commissioned by the Qianlong emperor (r. 1736–95) that originally hung in the Hall of Imperial Brilliance (Ziguang Ge), the pavilion in the Forbidden City where the emperor received tribute offerings and entertained foreign emissaries.</a:t>
            </a:r>
          </a:p>
          <a:p>
            <a:r>
              <a:rPr lang="en-US"/>
              <a:t>To execute a commemorative painting project of this scope as quickly and efficiently as possible, Academy artists were organized in workshop fashion, with labor divided by specialization. Zhanyinbao's lifelike features were probably based on a sketch made from life by one of the Jesuit artists attached to the court.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8" name="Picture 4"/>
          <p:cNvPicPr>
            <a:picLocks noChangeAspect="1" noChangeArrowheads="1"/>
          </p:cNvPicPr>
          <p:nvPr/>
        </p:nvPicPr>
        <p:blipFill>
          <a:blip r:embed="rId3" cstate="print"/>
          <a:srcRect/>
          <a:stretch>
            <a:fillRect/>
          </a:stretch>
        </p:blipFill>
        <p:spPr bwMode="auto">
          <a:xfrm>
            <a:off x="0" y="-152400"/>
            <a:ext cx="9144000" cy="6264275"/>
          </a:xfrm>
          <a:prstGeom prst="rect">
            <a:avLst/>
          </a:prstGeom>
          <a:noFill/>
          <a:ln w="9525">
            <a:noFill/>
            <a:miter lim="800000"/>
            <a:headEnd/>
            <a:tailEnd/>
          </a:ln>
          <a:effectLst/>
        </p:spPr>
      </p:pic>
      <p:sp>
        <p:nvSpPr>
          <p:cNvPr id="31749" name="Text Box 5"/>
          <p:cNvSpPr txBox="1">
            <a:spLocks noChangeArrowheads="1"/>
          </p:cNvSpPr>
          <p:nvPr/>
        </p:nvSpPr>
        <p:spPr bwMode="auto">
          <a:xfrm>
            <a:off x="0" y="5943600"/>
            <a:ext cx="9144000" cy="915988"/>
          </a:xfrm>
          <a:prstGeom prst="rect">
            <a:avLst/>
          </a:prstGeom>
          <a:noFill/>
          <a:ln w="9525">
            <a:noFill/>
            <a:miter lim="800000"/>
            <a:headEnd/>
            <a:tailEnd/>
          </a:ln>
          <a:effectLst/>
        </p:spPr>
        <p:txBody>
          <a:bodyPr>
            <a:spAutoFit/>
          </a:bodyPr>
          <a:lstStyle/>
          <a:p>
            <a:pPr>
              <a:spcBef>
                <a:spcPct val="50000"/>
              </a:spcBef>
            </a:pPr>
            <a:r>
              <a:rPr lang="en-US" b="1"/>
              <a:t>The Qianlong Emperor's Southern Inspection Tour, Scroll Six: Entering Suzhou and the Grand Canal</a:t>
            </a:r>
            <a:r>
              <a:rPr lang="en-US"/>
              <a:t>, Qing dynasty (1644–1911), dated 1770   Xu Yang (Chinese, active ca. 1750–76)    Handscroll; ink and color on silk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2" name="Picture 4"/>
          <p:cNvPicPr>
            <a:picLocks noChangeAspect="1" noChangeArrowheads="1"/>
          </p:cNvPicPr>
          <p:nvPr/>
        </p:nvPicPr>
        <p:blipFill>
          <a:blip r:embed="rId2" cstate="print"/>
          <a:srcRect/>
          <a:stretch>
            <a:fillRect/>
          </a:stretch>
        </p:blipFill>
        <p:spPr bwMode="auto">
          <a:xfrm>
            <a:off x="0" y="0"/>
            <a:ext cx="9144000" cy="6264275"/>
          </a:xfrm>
          <a:prstGeom prst="rect">
            <a:avLst/>
          </a:prstGeom>
          <a:noFill/>
          <a:ln w="9525">
            <a:noFill/>
            <a:miter lim="800000"/>
            <a:headEnd/>
            <a:tailEnd/>
          </a:ln>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6" name="Picture 4"/>
          <p:cNvPicPr>
            <a:picLocks noChangeAspect="1" noChangeArrowheads="1"/>
          </p:cNvPicPr>
          <p:nvPr/>
        </p:nvPicPr>
        <p:blipFill>
          <a:blip r:embed="rId2" cstate="print"/>
          <a:srcRect/>
          <a:stretch>
            <a:fillRect/>
          </a:stretch>
        </p:blipFill>
        <p:spPr bwMode="auto">
          <a:xfrm>
            <a:off x="0" y="0"/>
            <a:ext cx="9144000" cy="4684713"/>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a:blip r:embed="rId2" cstate="print"/>
          <a:srcRect/>
          <a:stretch>
            <a:fillRect/>
          </a:stretch>
        </p:blipFill>
        <p:spPr bwMode="auto">
          <a:xfrm>
            <a:off x="0" y="0"/>
            <a:ext cx="3244850" cy="6858000"/>
          </a:xfrm>
          <a:prstGeom prst="rect">
            <a:avLst/>
          </a:prstGeom>
          <a:noFill/>
          <a:ln w="9525">
            <a:noFill/>
            <a:miter lim="800000"/>
            <a:headEnd/>
            <a:tailEnd/>
          </a:ln>
          <a:effectLst/>
        </p:spPr>
      </p:pic>
      <p:sp>
        <p:nvSpPr>
          <p:cNvPr id="2053" name="Text Box 5"/>
          <p:cNvSpPr txBox="1">
            <a:spLocks noChangeArrowheads="1"/>
          </p:cNvSpPr>
          <p:nvPr/>
        </p:nvSpPr>
        <p:spPr bwMode="auto">
          <a:xfrm>
            <a:off x="3352800" y="0"/>
            <a:ext cx="5791200" cy="6408738"/>
          </a:xfrm>
          <a:prstGeom prst="rect">
            <a:avLst/>
          </a:prstGeom>
          <a:noFill/>
          <a:ln w="9525">
            <a:noFill/>
            <a:miter lim="800000"/>
            <a:headEnd/>
            <a:tailEnd/>
          </a:ln>
          <a:effectLst/>
        </p:spPr>
        <p:txBody>
          <a:bodyPr>
            <a:spAutoFit/>
          </a:bodyPr>
          <a:lstStyle/>
          <a:p>
            <a:r>
              <a:rPr lang="en-US" b="1"/>
              <a:t>Landscape in the Style of Huang Gongwang</a:t>
            </a:r>
            <a:r>
              <a:rPr lang="en-US"/>
              <a:t>, 1666</a:t>
            </a:r>
            <a:br>
              <a:rPr lang="en-US"/>
            </a:br>
            <a:r>
              <a:rPr lang="en-US"/>
              <a:t>Wang Shimin (Chinese, 1592–1680)</a:t>
            </a:r>
            <a:br>
              <a:rPr lang="en-US"/>
            </a:br>
            <a:r>
              <a:rPr lang="en-US"/>
              <a:t>Hanging scroll; ink on paper Image: 53 x 22 1/4 in. (134.6 x 56.5 cm)</a:t>
            </a:r>
            <a:br>
              <a:rPr lang="en-US"/>
            </a:br>
            <a:endParaRPr lang="en-US"/>
          </a:p>
          <a:p>
            <a:r>
              <a:rPr lang="en-US"/>
              <a:t>This major work represents the culmination of Wang Shimin's lifelong study of the paintings of Huang Gongwang (1269–1354). Reducing Huang's calligraphic style to a graphic formula—rock forms filled with straight, parallel, "hemp-fiber" texture strokes and layers of horizontal dots—Wang Shimin built his kinetic brush patterns into rising and falling, opening and closing, "breath-force" (qishi) movements. Individual texture strokes and foliage dots crisscross, multiplying and expanding until the entire composition turns into a great flowing pattern of undulating forces and counterforces that suggests nature's boundless energy and growth.</a:t>
            </a:r>
          </a:p>
          <a:p>
            <a:r>
              <a:rPr lang="en-US"/>
              <a:t>Wang Shimin was the eldest of the "Four Wangs"—the others being Wang Jian (1598–1677), Wang Hui (1632–1717), and Wang Yuanqi (1642–1715). They were the leaders of the Orthodox school of painting in the early Qing period.</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20" name="Picture 4"/>
          <p:cNvPicPr>
            <a:picLocks noChangeAspect="1" noChangeArrowheads="1"/>
          </p:cNvPicPr>
          <p:nvPr/>
        </p:nvPicPr>
        <p:blipFill>
          <a:blip r:embed="rId2" cstate="print"/>
          <a:srcRect/>
          <a:stretch>
            <a:fillRect/>
          </a:stretch>
        </p:blipFill>
        <p:spPr bwMode="auto">
          <a:xfrm>
            <a:off x="0" y="0"/>
            <a:ext cx="9144000" cy="5675313"/>
          </a:xfrm>
          <a:prstGeom prst="rect">
            <a:avLst/>
          </a:prstGeom>
          <a:noFill/>
          <a:ln w="9525">
            <a:noFill/>
            <a:miter lim="800000"/>
            <a:headEnd/>
            <a:tailEnd/>
          </a:ln>
          <a:effec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4" name="Picture 4"/>
          <p:cNvPicPr>
            <a:picLocks noChangeAspect="1" noChangeArrowheads="1"/>
          </p:cNvPicPr>
          <p:nvPr/>
        </p:nvPicPr>
        <p:blipFill>
          <a:blip r:embed="rId2" cstate="print"/>
          <a:srcRect/>
          <a:stretch>
            <a:fillRect/>
          </a:stretch>
        </p:blipFill>
        <p:spPr bwMode="auto">
          <a:xfrm>
            <a:off x="944563" y="0"/>
            <a:ext cx="6827837" cy="6858000"/>
          </a:xfrm>
          <a:prstGeom prst="rect">
            <a:avLst/>
          </a:prstGeom>
          <a:noFill/>
          <a:ln w="9525">
            <a:noFill/>
            <a:miter lim="800000"/>
            <a:headEnd/>
            <a:tailEnd/>
          </a:ln>
          <a:effec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8" name="Picture 4"/>
          <p:cNvPicPr>
            <a:picLocks noChangeAspect="1" noChangeArrowheads="1"/>
          </p:cNvPicPr>
          <p:nvPr/>
        </p:nvPicPr>
        <p:blipFill>
          <a:blip r:embed="rId2" cstate="print"/>
          <a:srcRect/>
          <a:stretch>
            <a:fillRect/>
          </a:stretch>
        </p:blipFill>
        <p:spPr bwMode="auto">
          <a:xfrm>
            <a:off x="609600" y="0"/>
            <a:ext cx="7848600" cy="6883400"/>
          </a:xfrm>
          <a:prstGeom prst="rect">
            <a:avLst/>
          </a:prstGeom>
          <a:noFill/>
          <a:ln w="9525">
            <a:noFill/>
            <a:miter lim="800000"/>
            <a:headEnd/>
            <a:tailEnd/>
          </a:ln>
          <a:effec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p:cNvPicPr>
            <a:picLocks noChangeAspect="1" noChangeArrowheads="1"/>
          </p:cNvPicPr>
          <p:nvPr/>
        </p:nvPicPr>
        <p:blipFill>
          <a:blip r:embed="rId3" cstate="print"/>
          <a:srcRect/>
          <a:stretch>
            <a:fillRect/>
          </a:stretch>
        </p:blipFill>
        <p:spPr bwMode="auto">
          <a:xfrm>
            <a:off x="0" y="0"/>
            <a:ext cx="3368675" cy="6858000"/>
          </a:xfrm>
          <a:prstGeom prst="rect">
            <a:avLst/>
          </a:prstGeom>
          <a:noFill/>
          <a:ln w="9525">
            <a:noFill/>
            <a:miter lim="800000"/>
            <a:headEnd/>
            <a:tailEnd/>
          </a:ln>
          <a:effectLst/>
        </p:spPr>
      </p:pic>
      <p:sp>
        <p:nvSpPr>
          <p:cNvPr id="3077" name="Text Box 5"/>
          <p:cNvSpPr txBox="1">
            <a:spLocks noChangeArrowheads="1"/>
          </p:cNvSpPr>
          <p:nvPr/>
        </p:nvSpPr>
        <p:spPr bwMode="auto">
          <a:xfrm>
            <a:off x="3352800" y="0"/>
            <a:ext cx="5791200" cy="6134100"/>
          </a:xfrm>
          <a:prstGeom prst="rect">
            <a:avLst/>
          </a:prstGeom>
          <a:noFill/>
          <a:ln w="9525">
            <a:noFill/>
            <a:miter lim="800000"/>
            <a:headEnd/>
            <a:tailEnd/>
          </a:ln>
          <a:effectLst/>
        </p:spPr>
        <p:txBody>
          <a:bodyPr>
            <a:spAutoFit/>
          </a:bodyPr>
          <a:lstStyle/>
          <a:p>
            <a:r>
              <a:rPr lang="en-US" b="1"/>
              <a:t>Wooded Mountains at Dusk</a:t>
            </a:r>
            <a:r>
              <a:rPr lang="en-US"/>
              <a:t>, Qing dynasty (1644–1911), dated 1666</a:t>
            </a:r>
            <a:br>
              <a:rPr lang="en-US"/>
            </a:br>
            <a:r>
              <a:rPr lang="en-US"/>
              <a:t>Kuncan (Chinese, 1612–1673)</a:t>
            </a:r>
            <a:br>
              <a:rPr lang="en-US"/>
            </a:br>
            <a:endParaRPr lang="en-US"/>
          </a:p>
          <a:p>
            <a:r>
              <a:rPr lang="en-US"/>
              <a:t>Born on the Buddha's birthday, Kuncan took Buddhist monastic vows at the age of twenty-six and became an ardent follower of Chan (Zen) Buddhism. After the establishment of the Qing dynasty, he lived in Nanjing, where his circle of friends included a number of poet-painters who considered themselves loyal </a:t>
            </a:r>
            <a:r>
              <a:rPr lang="en-US" i="1"/>
              <a:t>yimin</a:t>
            </a:r>
            <a:r>
              <a:rPr lang="en-US"/>
              <a:t> ("leftover subjects") of the vanquished Ming dynasty. In 1659, he visited Mount Huang, the scenic "Yellow Mountain" in southern Anhui Province, and, inspired by the beauty of the site, decided to devote himself entirely to painting. For Kuncan, painting was a path to the self, and he brought to his art the importance of selfhood espoused by later Chan practitioners.</a:t>
            </a:r>
          </a:p>
          <a:p>
            <a:r>
              <a:rPr lang="en-US"/>
              <a:t>Kuncan's landscapes, painted in the densely textured style of the Yuan master Wang Meng (ca. 1308–1385), are often accompanied by inscriptions that describe a physical, as well as spiritual, journey through mountains and over waters.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2" name="Picture 4"/>
          <p:cNvPicPr>
            <a:picLocks noChangeAspect="1" noChangeArrowheads="1"/>
          </p:cNvPicPr>
          <p:nvPr/>
        </p:nvPicPr>
        <p:blipFill>
          <a:blip r:embed="rId2" cstate="print"/>
          <a:srcRect/>
          <a:stretch>
            <a:fillRect/>
          </a:stretch>
        </p:blipFill>
        <p:spPr bwMode="auto">
          <a:xfrm>
            <a:off x="0" y="0"/>
            <a:ext cx="7315200" cy="6864350"/>
          </a:xfrm>
          <a:prstGeom prst="rect">
            <a:avLst/>
          </a:prstGeom>
          <a:noFill/>
          <a:ln w="9525">
            <a:noFill/>
            <a:miter lim="800000"/>
            <a:headEnd/>
            <a:tailEnd/>
          </a:ln>
          <a:effectLst/>
        </p:spPr>
      </p:pic>
      <p:sp>
        <p:nvSpPr>
          <p:cNvPr id="12293" name="Text Box 5"/>
          <p:cNvSpPr txBox="1">
            <a:spLocks noChangeArrowheads="1"/>
          </p:cNvSpPr>
          <p:nvPr/>
        </p:nvSpPr>
        <p:spPr bwMode="auto">
          <a:xfrm>
            <a:off x="7315200" y="0"/>
            <a:ext cx="1828800" cy="4359275"/>
          </a:xfrm>
          <a:prstGeom prst="rect">
            <a:avLst/>
          </a:prstGeom>
          <a:noFill/>
          <a:ln w="9525">
            <a:noFill/>
            <a:miter lim="800000"/>
            <a:headEnd/>
            <a:tailEnd/>
          </a:ln>
          <a:effectLst/>
        </p:spPr>
        <p:txBody>
          <a:bodyPr>
            <a:spAutoFit/>
          </a:bodyPr>
          <a:lstStyle/>
          <a:p>
            <a:r>
              <a:rPr lang="en-US" sz="2000" b="1"/>
              <a:t>Wooded Mountains at Dusk, </a:t>
            </a:r>
            <a:r>
              <a:rPr lang="en-US" sz="2000"/>
              <a:t>Qing dynasty</a:t>
            </a:r>
            <a:r>
              <a:rPr lang="en-US" sz="2000" b="1"/>
              <a:t> </a:t>
            </a:r>
            <a:r>
              <a:rPr lang="en-US" sz="2000"/>
              <a:t>(1644–1911), dated 1666</a:t>
            </a:r>
            <a:br>
              <a:rPr lang="en-US" sz="2000"/>
            </a:br>
            <a:r>
              <a:rPr lang="en-US" sz="2000"/>
              <a:t>Kuncan (Chinese, 1612–1673)</a:t>
            </a:r>
          </a:p>
          <a:p>
            <a:endParaRPr lang="en-US" sz="2000"/>
          </a:p>
          <a:p>
            <a:r>
              <a:rPr lang="en-US" sz="2000"/>
              <a:t>A traveler draws the viewer into the landscape.</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p:cNvPicPr>
            <a:picLocks noChangeAspect="1" noChangeArrowheads="1"/>
          </p:cNvPicPr>
          <p:nvPr/>
        </p:nvPicPr>
        <p:blipFill>
          <a:blip r:embed="rId3" cstate="print"/>
          <a:srcRect/>
          <a:stretch>
            <a:fillRect/>
          </a:stretch>
        </p:blipFill>
        <p:spPr bwMode="auto">
          <a:xfrm>
            <a:off x="304800" y="0"/>
            <a:ext cx="8534400" cy="681513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6" name="Picture 4"/>
          <p:cNvPicPr>
            <a:picLocks noChangeAspect="1" noChangeArrowheads="1"/>
          </p:cNvPicPr>
          <p:nvPr/>
        </p:nvPicPr>
        <p:blipFill>
          <a:blip r:embed="rId3" cstate="print"/>
          <a:srcRect/>
          <a:stretch>
            <a:fillRect/>
          </a:stretch>
        </p:blipFill>
        <p:spPr bwMode="auto">
          <a:xfrm>
            <a:off x="0" y="0"/>
            <a:ext cx="9144000" cy="6053138"/>
          </a:xfrm>
          <a:prstGeom prst="rect">
            <a:avLst/>
          </a:prstGeom>
          <a:noFill/>
          <a:ln w="9525">
            <a:noFill/>
            <a:miter lim="800000"/>
            <a:headEnd/>
            <a:tailEnd/>
          </a:ln>
          <a:effectLst/>
        </p:spPr>
      </p:pic>
      <p:sp>
        <p:nvSpPr>
          <p:cNvPr id="8197" name="Text Box 5"/>
          <p:cNvSpPr txBox="1">
            <a:spLocks noChangeArrowheads="1"/>
          </p:cNvSpPr>
          <p:nvPr/>
        </p:nvSpPr>
        <p:spPr bwMode="auto">
          <a:xfrm>
            <a:off x="0" y="5943600"/>
            <a:ext cx="9144000" cy="915988"/>
          </a:xfrm>
          <a:prstGeom prst="rect">
            <a:avLst/>
          </a:prstGeom>
          <a:noFill/>
          <a:ln w="9525">
            <a:noFill/>
            <a:miter lim="800000"/>
            <a:headEnd/>
            <a:tailEnd/>
          </a:ln>
          <a:effectLst/>
        </p:spPr>
        <p:txBody>
          <a:bodyPr>
            <a:spAutoFit/>
          </a:bodyPr>
          <a:lstStyle/>
          <a:p>
            <a:pPr>
              <a:spcBef>
                <a:spcPct val="50000"/>
              </a:spcBef>
            </a:pPr>
            <a:r>
              <a:rPr lang="en-US" b="1"/>
              <a:t>Landscapes after Ancient Masters</a:t>
            </a:r>
            <a:r>
              <a:rPr lang="en-US"/>
              <a:t>, Qing dynasty (1644–1911), dated 1674 and 1677</a:t>
            </a:r>
            <a:br>
              <a:rPr lang="en-US"/>
            </a:br>
            <a:r>
              <a:rPr lang="en-US"/>
              <a:t>Wang Hui (Chinese, 1632–1717) and Wang Shimin (Chinese, 1592–1680)</a:t>
            </a:r>
            <a:br>
              <a:rPr lang="en-US"/>
            </a:br>
            <a:r>
              <a:rPr lang="en-US"/>
              <a:t>Album of 12 paintings; ink and color on paper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6" name="Picture 4"/>
          <p:cNvPicPr>
            <a:picLocks noChangeAspect="1" noChangeArrowheads="1"/>
          </p:cNvPicPr>
          <p:nvPr/>
        </p:nvPicPr>
        <p:blipFill>
          <a:blip r:embed="rId3" cstate="print"/>
          <a:srcRect/>
          <a:stretch>
            <a:fillRect/>
          </a:stretch>
        </p:blipFill>
        <p:spPr bwMode="auto">
          <a:xfrm>
            <a:off x="228600" y="0"/>
            <a:ext cx="8610600" cy="682466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4" name="Picture 4"/>
          <p:cNvPicPr>
            <a:picLocks noChangeAspect="1" noChangeArrowheads="1"/>
          </p:cNvPicPr>
          <p:nvPr/>
        </p:nvPicPr>
        <p:blipFill>
          <a:blip r:embed="rId3" cstate="print"/>
          <a:srcRect/>
          <a:stretch>
            <a:fillRect/>
          </a:stretch>
        </p:blipFill>
        <p:spPr bwMode="auto">
          <a:xfrm>
            <a:off x="152400" y="0"/>
            <a:ext cx="8839200" cy="6867525"/>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2" name="Picture 4"/>
          <p:cNvPicPr>
            <a:picLocks noChangeAspect="1" noChangeArrowheads="1"/>
          </p:cNvPicPr>
          <p:nvPr/>
        </p:nvPicPr>
        <p:blipFill>
          <a:blip r:embed="rId3" cstate="print"/>
          <a:srcRect/>
          <a:stretch>
            <a:fillRect/>
          </a:stretch>
        </p:blipFill>
        <p:spPr bwMode="auto">
          <a:xfrm>
            <a:off x="0" y="0"/>
            <a:ext cx="7162800" cy="6859588"/>
          </a:xfrm>
          <a:prstGeom prst="rect">
            <a:avLst/>
          </a:prstGeom>
          <a:noFill/>
          <a:ln w="9525">
            <a:noFill/>
            <a:miter lim="800000"/>
            <a:headEnd/>
            <a:tailEnd/>
          </a:ln>
          <a:effectLst/>
        </p:spPr>
      </p:pic>
      <p:sp>
        <p:nvSpPr>
          <p:cNvPr id="17413" name="Text Box 5"/>
          <p:cNvSpPr txBox="1">
            <a:spLocks noChangeArrowheads="1"/>
          </p:cNvSpPr>
          <p:nvPr/>
        </p:nvSpPr>
        <p:spPr bwMode="auto">
          <a:xfrm>
            <a:off x="7239000" y="0"/>
            <a:ext cx="1905000" cy="5310188"/>
          </a:xfrm>
          <a:prstGeom prst="rect">
            <a:avLst/>
          </a:prstGeom>
          <a:noFill/>
          <a:ln w="9525">
            <a:noFill/>
            <a:miter lim="800000"/>
            <a:headEnd/>
            <a:tailEnd/>
          </a:ln>
          <a:effectLst/>
        </p:spPr>
        <p:txBody>
          <a:bodyPr>
            <a:spAutoFit/>
          </a:bodyPr>
          <a:lstStyle/>
          <a:p>
            <a:r>
              <a:rPr lang="en-US" b="1"/>
              <a:t>Landscapes after Ancient Masters</a:t>
            </a:r>
            <a:r>
              <a:rPr lang="en-US"/>
              <a:t>, Qing dynasty (1644–1911), dated 1677</a:t>
            </a:r>
            <a:br>
              <a:rPr lang="en-US"/>
            </a:br>
            <a:r>
              <a:rPr lang="en-US"/>
              <a:t>Gao Cen (Chinese, active 1643–after 1682)</a:t>
            </a:r>
            <a:br>
              <a:rPr lang="en-US"/>
            </a:br>
            <a:r>
              <a:rPr lang="en-US"/>
              <a:t>Album of ten paintings: ink and color on silk Each leaf 8 1/8 x 8 3/8 in. (20.5 x 21.3 cm)</a:t>
            </a:r>
            <a:br>
              <a:rPr lang="en-US"/>
            </a:br>
            <a:r>
              <a:rPr lang="en-US"/>
              <a:t>Purchase, C. C. Wang Gift, 2007 (2007.50)</a:t>
            </a:r>
          </a:p>
        </p:txBody>
      </p:sp>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TotalTime>
  <Words>1361</Words>
  <Application>Microsoft Office PowerPoint</Application>
  <PresentationFormat>On-screen Show (4:3)</PresentationFormat>
  <Paragraphs>79</Paragraphs>
  <Slides>23</Slides>
  <Notes>12</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23</vt:i4>
      </vt:variant>
    </vt:vector>
  </HeadingPairs>
  <TitlesOfParts>
    <vt:vector size="25" baseType="lpstr">
      <vt:lpstr>Arial</vt:lpstr>
      <vt:lpstr>Default Design</vt:lpstr>
      <vt:lpstr>The Qing Dynasty (1644–1911): Painting http://www.metmuseum.org/toah/hd/qing_1/hd_qing_1.htm</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vector>
  </TitlesOfParts>
  <Company>5-Star-Grafix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Art of Qing Dynasty</dc:title>
  <dc:creator>Bill Walker</dc:creator>
  <cp:lastModifiedBy>user</cp:lastModifiedBy>
  <cp:revision>10</cp:revision>
  <dcterms:created xsi:type="dcterms:W3CDTF">2010-03-28T20:40:09Z</dcterms:created>
  <dcterms:modified xsi:type="dcterms:W3CDTF">2010-03-29T13:21:00Z</dcterms:modified>
</cp:coreProperties>
</file>